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0" d="100"/>
          <a:sy n="150" d="100"/>
        </p:scale>
        <p:origin x="-7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C32720-B51A-8240-AA2C-3733C02664E6}"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338811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32720-B51A-8240-AA2C-3733C02664E6}"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2931816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32720-B51A-8240-AA2C-3733C02664E6}"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426837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32720-B51A-8240-AA2C-3733C02664E6}"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151239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C32720-B51A-8240-AA2C-3733C02664E6}"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62953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C32720-B51A-8240-AA2C-3733C02664E6}" type="datetimeFigureOut">
              <a:rPr lang="en-US" smtClean="0"/>
              <a:t>26/11/13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382336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32720-B51A-8240-AA2C-3733C02664E6}" type="datetimeFigureOut">
              <a:rPr lang="en-US" smtClean="0"/>
              <a:t>26/11/13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378131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C32720-B51A-8240-AA2C-3733C02664E6}" type="datetimeFigureOut">
              <a:rPr lang="en-US" smtClean="0"/>
              <a:t>26/11/13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302208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32720-B51A-8240-AA2C-3733C02664E6}" type="datetimeFigureOut">
              <a:rPr lang="en-US" smtClean="0"/>
              <a:t>26/11/13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346967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32720-B51A-8240-AA2C-3733C02664E6}" type="datetimeFigureOut">
              <a:rPr lang="en-US" smtClean="0"/>
              <a:t>26/11/13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152091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32720-B51A-8240-AA2C-3733C02664E6}" type="datetimeFigureOut">
              <a:rPr lang="en-US" smtClean="0"/>
              <a:t>26/11/13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4CE92-2045-5340-90BC-DE6CF7964D94}" type="slidenum">
              <a:rPr lang="en-US" smtClean="0"/>
              <a:t>‹#›</a:t>
            </a:fld>
            <a:endParaRPr lang="en-US"/>
          </a:p>
        </p:txBody>
      </p:sp>
    </p:spTree>
    <p:extLst>
      <p:ext uri="{BB962C8B-B14F-4D97-AF65-F5344CB8AC3E}">
        <p14:creationId xmlns:p14="http://schemas.microsoft.com/office/powerpoint/2010/main" val="17658577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32720-B51A-8240-AA2C-3733C02664E6}" type="datetimeFigureOut">
              <a:rPr lang="en-US" smtClean="0"/>
              <a:t>26/11/13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4CE92-2045-5340-90BC-DE6CF7964D94}" type="slidenum">
              <a:rPr lang="en-US" smtClean="0"/>
              <a:t>‹#›</a:t>
            </a:fld>
            <a:endParaRPr lang="en-US"/>
          </a:p>
        </p:txBody>
      </p:sp>
    </p:spTree>
    <p:extLst>
      <p:ext uri="{BB962C8B-B14F-4D97-AF65-F5344CB8AC3E}">
        <p14:creationId xmlns:p14="http://schemas.microsoft.com/office/powerpoint/2010/main" val="982668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file://localhost/Users/grippa/Desktop/xen1.jpe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file://localhost/Users/grippa/Desktop/xen%203.jpe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grippa/Desktop/xen%20colorato.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file://localhost/Users/grippa/Desktop/xen.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file://localhost/Users/grippa/Desktop/xen2.p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9533"/>
            <a:ext cx="8204200" cy="5901267"/>
          </a:xfrm>
        </p:spPr>
        <p:txBody>
          <a:bodyPr/>
          <a:lstStyle/>
          <a:p>
            <a:endParaRPr lang="it-IT" sz="4400" b="1" dirty="0" smtClean="0">
              <a:solidFill>
                <a:srgbClr val="000000"/>
              </a:solidFill>
            </a:endParaRPr>
          </a:p>
          <a:p>
            <a:r>
              <a:rPr lang="it-IT" sz="4800" b="1" dirty="0" smtClean="0">
                <a:solidFill>
                  <a:srgbClr val="000000"/>
                </a:solidFill>
              </a:rPr>
              <a:t>ENVIRONMENTAL </a:t>
            </a:r>
            <a:r>
              <a:rPr lang="it-IT" sz="4800" b="1" dirty="0">
                <a:solidFill>
                  <a:srgbClr val="000000"/>
                </a:solidFill>
              </a:rPr>
              <a:t>POLLUTION AND ENDOMETRIOSIS</a:t>
            </a:r>
            <a:endParaRPr lang="it-IT" sz="4800" dirty="0">
              <a:solidFill>
                <a:srgbClr val="000000"/>
              </a:solidFill>
            </a:endParaRPr>
          </a:p>
          <a:p>
            <a:r>
              <a:rPr lang="it-IT" dirty="0">
                <a:solidFill>
                  <a:srgbClr val="000000"/>
                </a:solidFill>
              </a:rPr>
              <a:t> </a:t>
            </a:r>
          </a:p>
          <a:p>
            <a:r>
              <a:rPr lang="it-IT" b="1" dirty="0">
                <a:solidFill>
                  <a:srgbClr val="000000"/>
                </a:solidFill>
              </a:rPr>
              <a:t>Giancarlo Ugazio</a:t>
            </a:r>
            <a:r>
              <a:rPr lang="it-IT" b="1" baseline="30000" dirty="0">
                <a:solidFill>
                  <a:srgbClr val="000000"/>
                </a:solidFill>
              </a:rPr>
              <a:t>1)</a:t>
            </a:r>
            <a:r>
              <a:rPr lang="it-IT" b="1" dirty="0">
                <a:solidFill>
                  <a:srgbClr val="000000"/>
                </a:solidFill>
              </a:rPr>
              <a:t> &amp; Xenia Tkacova</a:t>
            </a:r>
            <a:r>
              <a:rPr lang="it-IT" b="1" baseline="30000" dirty="0">
                <a:solidFill>
                  <a:srgbClr val="000000"/>
                </a:solidFill>
              </a:rPr>
              <a:t>2)</a:t>
            </a:r>
            <a:endParaRPr lang="it-IT" b="1" dirty="0">
              <a:solidFill>
                <a:srgbClr val="000000"/>
              </a:solidFill>
            </a:endParaRPr>
          </a:p>
          <a:p>
            <a:r>
              <a:rPr lang="it-IT" dirty="0">
                <a:solidFill>
                  <a:srgbClr val="000000"/>
                </a:solidFill>
              </a:rPr>
              <a:t> </a:t>
            </a:r>
          </a:p>
          <a:p>
            <a:pPr algn="l"/>
            <a:r>
              <a:rPr lang="en-GB" sz="2400" b="1" baseline="30000" dirty="0" smtClean="0">
                <a:solidFill>
                  <a:srgbClr val="000000"/>
                </a:solidFill>
              </a:rPr>
              <a:t>1)</a:t>
            </a:r>
            <a:r>
              <a:rPr lang="en-GB" sz="2400" b="1" dirty="0" smtClean="0">
                <a:solidFill>
                  <a:srgbClr val="000000"/>
                </a:solidFill>
              </a:rPr>
              <a:t> Formerly </a:t>
            </a:r>
            <a:r>
              <a:rPr lang="en-GB" sz="2400" b="1" dirty="0">
                <a:solidFill>
                  <a:srgbClr val="000000"/>
                </a:solidFill>
              </a:rPr>
              <a:t>Full Professor in General Pathology in the Medical School of Torino University (Italy) (1976-2007</a:t>
            </a:r>
            <a:r>
              <a:rPr lang="en-GB" sz="2400" b="1" dirty="0" smtClean="0">
                <a:solidFill>
                  <a:srgbClr val="000000"/>
                </a:solidFill>
              </a:rPr>
              <a:t>)</a:t>
            </a:r>
          </a:p>
          <a:p>
            <a:pPr algn="l"/>
            <a:endParaRPr lang="it-IT" sz="2400" b="1" dirty="0">
              <a:solidFill>
                <a:srgbClr val="000000"/>
              </a:solidFill>
            </a:endParaRPr>
          </a:p>
          <a:p>
            <a:pPr algn="l"/>
            <a:r>
              <a:rPr lang="en-GB" sz="2400" b="1" baseline="30000" dirty="0">
                <a:solidFill>
                  <a:srgbClr val="000000"/>
                </a:solidFill>
              </a:rPr>
              <a:t>2)</a:t>
            </a:r>
            <a:r>
              <a:rPr lang="en-GB" sz="2400" b="1" dirty="0">
                <a:solidFill>
                  <a:srgbClr val="000000"/>
                </a:solidFill>
              </a:rPr>
              <a:t> </a:t>
            </a:r>
            <a:r>
              <a:rPr lang="en-GB" sz="2400" b="1" dirty="0" smtClean="0">
                <a:solidFill>
                  <a:srgbClr val="000000"/>
                </a:solidFill>
              </a:rPr>
              <a:t>Research Assistant of the </a:t>
            </a:r>
            <a:r>
              <a:rPr lang="en-GB" sz="2400" b="1" smtClean="0">
                <a:solidFill>
                  <a:srgbClr val="000000"/>
                </a:solidFill>
              </a:rPr>
              <a:t>first author</a:t>
            </a:r>
            <a:r>
              <a:rPr lang="en-GB" sz="2400" b="1" smtClean="0"/>
              <a:t>.</a:t>
            </a:r>
            <a:endParaRPr lang="it-IT" sz="2400" b="1" dirty="0"/>
          </a:p>
          <a:p>
            <a:pPr algn="l"/>
            <a:endParaRPr lang="en-US" sz="2800" b="1" dirty="0"/>
          </a:p>
        </p:txBody>
      </p:sp>
    </p:spTree>
    <p:extLst>
      <p:ext uri="{BB962C8B-B14F-4D97-AF65-F5344CB8AC3E}">
        <p14:creationId xmlns:p14="http://schemas.microsoft.com/office/powerpoint/2010/main" val="302769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36328" r="-36328"/>
          <a:stretch>
            <a:fillRect/>
          </a:stretch>
        </p:blipFill>
        <p:spPr bwMode="auto">
          <a:xfrm>
            <a:off x="457200" y="406400"/>
            <a:ext cx="8229600" cy="5719763"/>
          </a:xfrm>
          <a:prstGeom prst="rect">
            <a:avLst/>
          </a:prstGeom>
          <a:noFill/>
          <a:ln>
            <a:noFill/>
          </a:ln>
        </p:spPr>
      </p:pic>
    </p:spTree>
    <p:extLst>
      <p:ext uri="{BB962C8B-B14F-4D97-AF65-F5344CB8AC3E}">
        <p14:creationId xmlns:p14="http://schemas.microsoft.com/office/powerpoint/2010/main" val="38763713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1337733" y="0"/>
            <a:ext cx="6442173" cy="6752697"/>
          </a:xfrm>
          <a:prstGeom prst="rect">
            <a:avLst/>
          </a:prstGeom>
          <a:noFill/>
          <a:ln>
            <a:noFill/>
          </a:ln>
        </p:spPr>
      </p:pic>
    </p:spTree>
    <p:extLst>
      <p:ext uri="{BB962C8B-B14F-4D97-AF65-F5344CB8AC3E}">
        <p14:creationId xmlns:p14="http://schemas.microsoft.com/office/powerpoint/2010/main" val="5923480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5734"/>
            <a:ext cx="8229600" cy="5550430"/>
          </a:xfrm>
        </p:spPr>
        <p:txBody>
          <a:bodyPr/>
          <a:lstStyle/>
          <a:p>
            <a:pPr marL="0" indent="0" algn="just">
              <a:buNone/>
            </a:pPr>
            <a:r>
              <a:rPr lang="en-US" dirty="0" smtClean="0"/>
              <a:t>	 </a:t>
            </a:r>
          </a:p>
          <a:p>
            <a:pPr marL="0" indent="0" algn="just">
              <a:buNone/>
            </a:pPr>
            <a:r>
              <a:rPr lang="en-US" b="1" dirty="0"/>
              <a:t>	</a:t>
            </a:r>
            <a:r>
              <a:rPr lang="en-US" b="1" dirty="0" smtClean="0"/>
              <a:t>Such </a:t>
            </a:r>
            <a:r>
              <a:rPr lang="en-US" b="1" dirty="0"/>
              <a:t>ectopia causes pathological phenomena wich, occasionally, are not negligible, both from a subjective point of view (pain) and objective (tumor). One thing is that the biomedical morbidity manifests the affection of a family based susceptibility, then a genomic contribution is undeniable, and reminds those of MCS and diseases caused by asbestos. </a:t>
            </a:r>
          </a:p>
        </p:txBody>
      </p:sp>
    </p:spTree>
    <p:extLst>
      <p:ext uri="{BB962C8B-B14F-4D97-AF65-F5344CB8AC3E}">
        <p14:creationId xmlns:p14="http://schemas.microsoft.com/office/powerpoint/2010/main" val="24983837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8734"/>
            <a:ext cx="8229600" cy="5677430"/>
          </a:xfrm>
        </p:spPr>
        <p:txBody>
          <a:bodyPr>
            <a:normAutofit fontScale="92500" lnSpcReduction="20000"/>
          </a:bodyPr>
          <a:lstStyle/>
          <a:p>
            <a:pPr marL="0" indent="0" algn="just">
              <a:buNone/>
            </a:pPr>
            <a:r>
              <a:rPr lang="en-US" dirty="0" smtClean="0"/>
              <a:t>	</a:t>
            </a:r>
            <a:r>
              <a:rPr lang="en-US" b="1" dirty="0" smtClean="0"/>
              <a:t>In </a:t>
            </a:r>
            <a:r>
              <a:rPr lang="en-US" b="1" dirty="0"/>
              <a:t>truth, the modern biomedical science offers a decent wealth of information on the possible causative factors of this biological error. For example, they tell us that the chlorine derived from bleaching products, so widespread in modern life, with their daughter dioxin, talc used in hygiene sprays, as well as asbestos, particularly those fibrils that contaminate the drinking water delivered by water supply pipes made by Eternit</a:t>
            </a:r>
            <a:r>
              <a:rPr lang="en-US" b="1" baseline="30000" dirty="0"/>
              <a:t>®</a:t>
            </a:r>
            <a:r>
              <a:rPr lang="en-US" b="1" dirty="0"/>
              <a:t>, along with phthalates, which are largely diffused in a lot of consumer products, can be considered among the most likely pathogens for the onset of endometriosis (400,000 tons of phthalates are produced and used every year around all the world) . </a:t>
            </a:r>
          </a:p>
        </p:txBody>
      </p:sp>
    </p:spTree>
    <p:extLst>
      <p:ext uri="{BB962C8B-B14F-4D97-AF65-F5344CB8AC3E}">
        <p14:creationId xmlns:p14="http://schemas.microsoft.com/office/powerpoint/2010/main" val="14854032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439738"/>
            <a:ext cx="8229600" cy="5686425"/>
          </a:xfrm>
        </p:spPr>
        <p:txBody>
          <a:bodyPr>
            <a:normAutofit fontScale="92500" lnSpcReduction="20000"/>
          </a:bodyPr>
          <a:lstStyle/>
          <a:p>
            <a:pPr marL="0" indent="0" algn="ctr">
              <a:buNone/>
            </a:pPr>
            <a:r>
              <a:rPr lang="en-US" sz="4000" b="1" dirty="0" smtClean="0"/>
              <a:t>POSSIBLE ENVIRONMENTAL PATHOGENS </a:t>
            </a:r>
          </a:p>
          <a:p>
            <a:pPr marL="0" indent="0" algn="ctr">
              <a:buNone/>
            </a:pPr>
            <a:r>
              <a:rPr lang="en-US" sz="4000" b="1" dirty="0" smtClean="0"/>
              <a:t>FOR ENDOMETRIOSIS</a:t>
            </a:r>
          </a:p>
          <a:p>
            <a:pPr marL="0" indent="0">
              <a:buNone/>
            </a:pPr>
            <a:r>
              <a:rPr lang="en-US" b="1" dirty="0" smtClean="0"/>
              <a:t>PRODUCTS for BLEACHING, chlorine-based, used in the preparation of the raw materials of menstrual tampons.</a:t>
            </a:r>
          </a:p>
          <a:p>
            <a:pPr marL="0" indent="0">
              <a:buNone/>
            </a:pPr>
            <a:r>
              <a:rPr lang="en-US" b="1" dirty="0" smtClean="0"/>
              <a:t>DIOXINS, derived from their precursor chlorine.</a:t>
            </a:r>
          </a:p>
          <a:p>
            <a:pPr marL="0" indent="0">
              <a:buNone/>
            </a:pPr>
            <a:r>
              <a:rPr lang="en-US" b="1" dirty="0" smtClean="0"/>
              <a:t>TALC, as such or added with boric acid.</a:t>
            </a:r>
          </a:p>
          <a:p>
            <a:pPr marL="0" indent="0">
              <a:buNone/>
            </a:pPr>
            <a:r>
              <a:rPr lang="en-US" b="1" dirty="0" smtClean="0"/>
              <a:t>ASBESTOS, contaminant of drinking water delivered by water supply pipes made by Eternit ® directly used for personal hygiene or for washing clothing, especially underwear.</a:t>
            </a:r>
          </a:p>
          <a:p>
            <a:pPr marL="0" indent="0">
              <a:buNone/>
            </a:pPr>
            <a:r>
              <a:rPr lang="en-US" b="1" dirty="0" smtClean="0"/>
              <a:t>PHTHALATES, used as softeners.</a:t>
            </a:r>
            <a:endParaRPr lang="en-US" b="1" dirty="0"/>
          </a:p>
        </p:txBody>
      </p:sp>
    </p:spTree>
    <p:extLst>
      <p:ext uri="{BB962C8B-B14F-4D97-AF65-F5344CB8AC3E}">
        <p14:creationId xmlns:p14="http://schemas.microsoft.com/office/powerpoint/2010/main" val="3402155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474663"/>
            <a:ext cx="8229600" cy="5651500"/>
          </a:xfrm>
        </p:spPr>
        <p:txBody>
          <a:bodyPr>
            <a:normAutofit fontScale="92500"/>
          </a:bodyPr>
          <a:lstStyle/>
          <a:p>
            <a:pPr marL="0" indent="0" algn="just">
              <a:buNone/>
            </a:pPr>
            <a:r>
              <a:rPr lang="en-US" dirty="0" smtClean="0"/>
              <a:t>	</a:t>
            </a:r>
            <a:r>
              <a:rPr lang="en-US" b="1" dirty="0" smtClean="0"/>
              <a:t>As </a:t>
            </a:r>
            <a:r>
              <a:rPr lang="en-US" b="1" dirty="0"/>
              <a:t>always, in environmental pathology, it is necessary to take </a:t>
            </a:r>
            <a:r>
              <a:rPr lang="en-US" b="1" dirty="0" smtClean="0"/>
              <a:t>into account the </a:t>
            </a:r>
            <a:r>
              <a:rPr lang="en-US" b="1" dirty="0"/>
              <a:t>additional risks related to the cocktail effect (i.e. toxicological synergism + enhancement, a contribution effect). All this knowledge may allow effective primary prevention, through a wise awareness. Unfortunately, the conspiracy of silence rows in favor of ignorance, resignation, and consideration that endometriosis is the result of a fatality and/or bad luck. Even in this case, a perverse combination of ignorance + conflict of interests is at the basis of this approach so detrimental to the health.</a:t>
            </a:r>
            <a:endParaRPr lang="it-IT" b="1" dirty="0"/>
          </a:p>
          <a:p>
            <a:pPr marL="0" indent="0">
              <a:buNone/>
            </a:pPr>
            <a:endParaRPr lang="en-US" dirty="0"/>
          </a:p>
        </p:txBody>
      </p:sp>
    </p:spTree>
    <p:extLst>
      <p:ext uri="{BB962C8B-B14F-4D97-AF65-F5344CB8AC3E}">
        <p14:creationId xmlns:p14="http://schemas.microsoft.com/office/powerpoint/2010/main" val="2964268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1067"/>
            <a:ext cx="8229600" cy="5799665"/>
          </a:xfrm>
        </p:spPr>
        <p:txBody>
          <a:bodyPr>
            <a:normAutofit lnSpcReduction="10000"/>
          </a:bodyPr>
          <a:lstStyle/>
          <a:p>
            <a:pPr marL="0" indent="0" algn="just">
              <a:buNone/>
            </a:pPr>
            <a:r>
              <a:rPr lang="en-US" b="1" dirty="0" smtClean="0"/>
              <a:t>	Endometriosis </a:t>
            </a:r>
            <a:r>
              <a:rPr lang="en-US" b="1" dirty="0"/>
              <a:t>is another devastating clinical condition, similar to MCS (Multiple Chemical Sensitivity), not only for the etiology, largely related to environmental pollutants, but also and especially for the brutality of the conspiracy of silence, by collusion between the medical profession and the entrepreneurial business. </a:t>
            </a:r>
            <a:endParaRPr lang="it-IT" b="1" dirty="0"/>
          </a:p>
          <a:p>
            <a:pPr marL="0" indent="0" algn="just">
              <a:buNone/>
            </a:pPr>
            <a:r>
              <a:rPr lang="en-US" b="1" dirty="0"/>
              <a:t>Today, approximately three million </a:t>
            </a:r>
            <a:r>
              <a:rPr lang="en-US" b="1" dirty="0" smtClean="0"/>
              <a:t>Italian women, </a:t>
            </a:r>
            <a:r>
              <a:rPr lang="en-US" b="1" dirty="0"/>
              <a:t>fourteen million </a:t>
            </a:r>
            <a:r>
              <a:rPr lang="en-US" b="1" dirty="0" smtClean="0"/>
              <a:t>European women, </a:t>
            </a:r>
            <a:r>
              <a:rPr lang="en-US" b="1" dirty="0"/>
              <a:t>and one hundred fifty million </a:t>
            </a:r>
            <a:r>
              <a:rPr lang="en-US" b="1" dirty="0" smtClean="0"/>
              <a:t>World women are </a:t>
            </a:r>
            <a:r>
              <a:rPr lang="en-US" b="1" dirty="0"/>
              <a:t>affected by endometriosis.</a:t>
            </a:r>
          </a:p>
        </p:txBody>
      </p:sp>
    </p:spTree>
    <p:extLst>
      <p:ext uri="{BB962C8B-B14F-4D97-AF65-F5344CB8AC3E}">
        <p14:creationId xmlns:p14="http://schemas.microsoft.com/office/powerpoint/2010/main" val="946282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467" y="347133"/>
            <a:ext cx="8229600" cy="6045200"/>
          </a:xfrm>
        </p:spPr>
        <p:txBody>
          <a:bodyPr/>
          <a:lstStyle/>
          <a:p>
            <a:pPr marL="0" indent="0" algn="just">
              <a:buNone/>
            </a:pPr>
            <a:r>
              <a:rPr lang="en-US" dirty="0"/>
              <a:t> </a:t>
            </a:r>
            <a:endParaRPr lang="en-US" dirty="0" smtClean="0"/>
          </a:p>
          <a:p>
            <a:pPr marL="0" indent="0" algn="just">
              <a:buNone/>
            </a:pPr>
            <a:endParaRPr lang="en-US" b="1" dirty="0"/>
          </a:p>
          <a:p>
            <a:pPr marL="0" indent="0" algn="just">
              <a:buNone/>
            </a:pPr>
            <a:r>
              <a:rPr lang="en-US" b="1" dirty="0" smtClean="0"/>
              <a:t>	Essentially</a:t>
            </a:r>
            <a:r>
              <a:rPr lang="en-US" b="1" dirty="0"/>
              <a:t>, endometriosis is the consequence of a natural biological error in the disposal of body structures, originally put into the field by nature </a:t>
            </a:r>
            <a:r>
              <a:rPr lang="en-US" b="1" dirty="0" smtClean="0"/>
              <a:t>with the </a:t>
            </a:r>
            <a:r>
              <a:rPr lang="en-US" b="1" dirty="0"/>
              <a:t>purposes of maintenance of the human species, i.e. embryo implantation in the uterine lining, made unnecessary by the absence of fertilization. </a:t>
            </a:r>
          </a:p>
        </p:txBody>
      </p:sp>
    </p:spTree>
    <p:extLst>
      <p:ext uri="{BB962C8B-B14F-4D97-AF65-F5344CB8AC3E}">
        <p14:creationId xmlns:p14="http://schemas.microsoft.com/office/powerpoint/2010/main" val="37279113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2"/>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l="10" r="10"/>
          <a:stretch>
            <a:fillRect/>
          </a:stretch>
        </p:blipFill>
        <p:spPr bwMode="auto">
          <a:xfrm>
            <a:off x="1659468" y="0"/>
            <a:ext cx="577832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1147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753533" y="398463"/>
            <a:ext cx="7636933" cy="5727700"/>
          </a:xfrm>
          <a:prstGeom prst="rect">
            <a:avLst/>
          </a:prstGeom>
          <a:noFill/>
          <a:ln>
            <a:noFill/>
          </a:ln>
        </p:spPr>
      </p:pic>
    </p:spTree>
    <p:extLst>
      <p:ext uri="{BB962C8B-B14F-4D97-AF65-F5344CB8AC3E}">
        <p14:creationId xmlns:p14="http://schemas.microsoft.com/office/powerpoint/2010/main" val="34387877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457200" y="837861"/>
            <a:ext cx="8229600" cy="4899704"/>
          </a:xfrm>
          <a:prstGeom prst="rect">
            <a:avLst/>
          </a:prstGeom>
          <a:noFill/>
          <a:ln>
            <a:noFill/>
          </a:ln>
        </p:spPr>
      </p:pic>
    </p:spTree>
    <p:extLst>
      <p:ext uri="{BB962C8B-B14F-4D97-AF65-F5344CB8AC3E}">
        <p14:creationId xmlns:p14="http://schemas.microsoft.com/office/powerpoint/2010/main" val="29349417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654329" y="414338"/>
            <a:ext cx="7835341" cy="5711825"/>
          </a:xfrm>
          <a:prstGeom prst="rect">
            <a:avLst/>
          </a:prstGeom>
          <a:noFill/>
          <a:ln>
            <a:noFill/>
          </a:ln>
        </p:spPr>
      </p:pic>
    </p:spTree>
    <p:extLst>
      <p:ext uri="{BB962C8B-B14F-4D97-AF65-F5344CB8AC3E}">
        <p14:creationId xmlns:p14="http://schemas.microsoft.com/office/powerpoint/2010/main" val="20640176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373063"/>
            <a:ext cx="8229600" cy="5753100"/>
          </a:xfrm>
        </p:spPr>
        <p:txBody>
          <a:bodyPr/>
          <a:lstStyle/>
          <a:p>
            <a:pPr marL="0" indent="0" algn="just">
              <a:buNone/>
            </a:pPr>
            <a:endParaRPr lang="en-US" b="1" dirty="0" smtClean="0"/>
          </a:p>
          <a:p>
            <a:pPr marL="0" indent="0" algn="just">
              <a:buNone/>
            </a:pPr>
            <a:endParaRPr lang="en-US" b="1" dirty="0"/>
          </a:p>
          <a:p>
            <a:pPr marL="0" indent="0" algn="just">
              <a:buNone/>
            </a:pPr>
            <a:r>
              <a:rPr lang="en-US" b="1" dirty="0" smtClean="0"/>
              <a:t>	In </a:t>
            </a:r>
            <a:r>
              <a:rPr lang="en-US" b="1" dirty="0"/>
              <a:t>pathology, endometriosis is a kind of retrograde menstruation leading microscopic fragments of decidual mucosa to locate in places where they should never have to stay: the peritoneum, fallopian tubes, ovaries, and sometimes the pleura. </a:t>
            </a:r>
          </a:p>
        </p:txBody>
      </p:sp>
    </p:spTree>
    <p:extLst>
      <p:ext uri="{BB962C8B-B14F-4D97-AF65-F5344CB8AC3E}">
        <p14:creationId xmlns:p14="http://schemas.microsoft.com/office/powerpoint/2010/main" val="40808709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0069" r="-20069"/>
          <a:stretch>
            <a:fillRect/>
          </a:stretch>
        </p:blipFill>
        <p:spPr bwMode="auto">
          <a:xfrm>
            <a:off x="457200" y="388938"/>
            <a:ext cx="8229600" cy="5737225"/>
          </a:xfrm>
          <a:prstGeom prst="rect">
            <a:avLst/>
          </a:prstGeom>
          <a:noFill/>
          <a:ln>
            <a:noFill/>
          </a:ln>
        </p:spPr>
      </p:pic>
    </p:spTree>
    <p:extLst>
      <p:ext uri="{BB962C8B-B14F-4D97-AF65-F5344CB8AC3E}">
        <p14:creationId xmlns:p14="http://schemas.microsoft.com/office/powerpoint/2010/main" val="25526481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TotalTime>
  <Words>82</Words>
  <Application>Microsoft Macintosh PowerPoint</Application>
  <PresentationFormat>On-screen Show (4:3)</PresentationFormat>
  <Paragraphs>27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Giancarlo Ugazio</dc:creator>
  <cp:lastModifiedBy>Giancarlo Ugazio</cp:lastModifiedBy>
  <cp:revision>55</cp:revision>
  <dcterms:created xsi:type="dcterms:W3CDTF">2013-10-20T19:12:31Z</dcterms:created>
  <dcterms:modified xsi:type="dcterms:W3CDTF">2013-11-26T07:47:24Z</dcterms:modified>
</cp:coreProperties>
</file>